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4" r:id="rId7"/>
    <p:sldId id="261" r:id="rId8"/>
    <p:sldId id="262" r:id="rId9"/>
    <p:sldId id="263" r:id="rId10"/>
    <p:sldId id="268" r:id="rId11"/>
    <p:sldId id="265" r:id="rId12"/>
    <p:sldId id="266" r:id="rId13"/>
    <p:sldId id="267" r:id="rId14"/>
    <p:sldId id="269" r:id="rId15"/>
    <p:sldId id="270" r:id="rId16"/>
    <p:sldId id="271" r:id="rId17"/>
    <p:sldId id="272"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ao Dan" initials="ZD" lastIdx="1" clrIdx="0">
    <p:extLst>
      <p:ext uri="{19B8F6BF-5375-455C-9EA6-DF929625EA0E}">
        <p15:presenceInfo xmlns:p15="http://schemas.microsoft.com/office/powerpoint/2012/main" userId="cb0c9f7a640d23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20" d="100"/>
          <a:sy n="120"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4/23/20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4/23/20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4/23/20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4/23/20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4/23/20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4/23/20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4/23/20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4/23/20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4/23/20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2A54C80-263E-416B-A8E0-580EDEADCBDC}" type="datetimeFigureOut">
              <a:rPr lang="en-US" dirty="0"/>
              <a:t>4/23/20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4/23/20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4/23/20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057C53-4483-4E59-8D6E-46E8F36A8292}"/>
              </a:ext>
            </a:extLst>
          </p:cNvPr>
          <p:cNvSpPr>
            <a:spLocks noGrp="1"/>
          </p:cNvSpPr>
          <p:nvPr>
            <p:ph type="ctrTitle"/>
          </p:nvPr>
        </p:nvSpPr>
        <p:spPr>
          <a:xfrm>
            <a:off x="-912283" y="1710268"/>
            <a:ext cx="7766936" cy="1646302"/>
          </a:xfrm>
        </p:spPr>
        <p:txBody>
          <a:bodyPr/>
          <a:lstStyle/>
          <a:p>
            <a:r>
              <a:rPr lang="en-US" altLang="zh-CN" dirty="0"/>
              <a:t>PPE PART</a:t>
            </a:r>
            <a:endParaRPr lang="zh-CN" altLang="en-US" dirty="0"/>
          </a:p>
        </p:txBody>
      </p:sp>
    </p:spTree>
    <p:extLst>
      <p:ext uri="{BB962C8B-B14F-4D97-AF65-F5344CB8AC3E}">
        <p14:creationId xmlns:p14="http://schemas.microsoft.com/office/powerpoint/2010/main" val="46610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2207F5-4959-41F8-ACDF-0503C7805A98}"/>
              </a:ext>
            </a:extLst>
          </p:cNvPr>
          <p:cNvSpPr>
            <a:spLocks noGrp="1"/>
          </p:cNvSpPr>
          <p:nvPr>
            <p:ph type="title"/>
          </p:nvPr>
        </p:nvSpPr>
        <p:spPr>
          <a:xfrm>
            <a:off x="648759" y="2486025"/>
            <a:ext cx="8596668" cy="1320800"/>
          </a:xfrm>
        </p:spPr>
        <p:txBody>
          <a:bodyPr/>
          <a:lstStyle/>
          <a:p>
            <a:r>
              <a:rPr lang="en-US" altLang="zh-CN" dirty="0"/>
              <a:t>Clinic setting and disinfection part</a:t>
            </a:r>
            <a:endParaRPr lang="zh-CN" altLang="en-US" dirty="0"/>
          </a:p>
        </p:txBody>
      </p:sp>
    </p:spTree>
    <p:extLst>
      <p:ext uri="{BB962C8B-B14F-4D97-AF65-F5344CB8AC3E}">
        <p14:creationId xmlns:p14="http://schemas.microsoft.com/office/powerpoint/2010/main" val="323177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FF7041-9347-4D02-822E-3C15495EAF89}"/>
              </a:ext>
            </a:extLst>
          </p:cNvPr>
          <p:cNvSpPr>
            <a:spLocks noGrp="1"/>
          </p:cNvSpPr>
          <p:nvPr>
            <p:ph type="title"/>
          </p:nvPr>
        </p:nvSpPr>
        <p:spPr>
          <a:xfrm>
            <a:off x="420159" y="314325"/>
            <a:ext cx="8596668" cy="1320800"/>
          </a:xfrm>
        </p:spPr>
        <p:txBody>
          <a:bodyPr/>
          <a:lstStyle/>
          <a:p>
            <a:r>
              <a:rPr lang="en-US" altLang="zh-CN" dirty="0"/>
              <a:t>The setting of normal clinic and isolate clinic</a:t>
            </a:r>
            <a:endParaRPr lang="zh-CN" altLang="en-US" dirty="0"/>
          </a:p>
        </p:txBody>
      </p:sp>
      <p:pic>
        <p:nvPicPr>
          <p:cNvPr id="7" name="图片 6">
            <a:extLst>
              <a:ext uri="{FF2B5EF4-FFF2-40B4-BE49-F238E27FC236}">
                <a16:creationId xmlns:a16="http://schemas.microsoft.com/office/drawing/2014/main" id="{A355FE74-90BA-4CF1-8390-6FEE41B66D86}"/>
              </a:ext>
            </a:extLst>
          </p:cNvPr>
          <p:cNvPicPr>
            <a:picLocks noChangeAspect="1"/>
          </p:cNvPicPr>
          <p:nvPr/>
        </p:nvPicPr>
        <p:blipFill>
          <a:blip r:embed="rId2"/>
          <a:stretch>
            <a:fillRect/>
          </a:stretch>
        </p:blipFill>
        <p:spPr>
          <a:xfrm>
            <a:off x="0" y="1792392"/>
            <a:ext cx="7572375" cy="4959503"/>
          </a:xfrm>
          <a:prstGeom prst="rect">
            <a:avLst/>
          </a:prstGeom>
        </p:spPr>
      </p:pic>
      <p:cxnSp>
        <p:nvCxnSpPr>
          <p:cNvPr id="9" name="直接连接符 8">
            <a:extLst>
              <a:ext uri="{FF2B5EF4-FFF2-40B4-BE49-F238E27FC236}">
                <a16:creationId xmlns:a16="http://schemas.microsoft.com/office/drawing/2014/main" id="{1D8D827E-DC14-4678-B67D-5CE9047DE690}"/>
              </a:ext>
            </a:extLst>
          </p:cNvPr>
          <p:cNvCxnSpPr/>
          <p:nvPr/>
        </p:nvCxnSpPr>
        <p:spPr>
          <a:xfrm>
            <a:off x="5934075" y="4029075"/>
            <a:ext cx="19145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B9D30B7F-79AB-41B9-A529-011D7F52F658}"/>
              </a:ext>
            </a:extLst>
          </p:cNvPr>
          <p:cNvCxnSpPr/>
          <p:nvPr/>
        </p:nvCxnSpPr>
        <p:spPr>
          <a:xfrm>
            <a:off x="6781800" y="2971800"/>
            <a:ext cx="1914525"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CE70C830-A381-4C8C-A1C9-430FF58A50CC}"/>
              </a:ext>
            </a:extLst>
          </p:cNvPr>
          <p:cNvSpPr txBox="1"/>
          <p:nvPr/>
        </p:nvSpPr>
        <p:spPr>
          <a:xfrm>
            <a:off x="7848600" y="3844409"/>
            <a:ext cx="1733550" cy="369332"/>
          </a:xfrm>
          <a:prstGeom prst="rect">
            <a:avLst/>
          </a:prstGeom>
          <a:noFill/>
        </p:spPr>
        <p:txBody>
          <a:bodyPr wrap="square" rtlCol="0">
            <a:spAutoFit/>
          </a:bodyPr>
          <a:lstStyle/>
          <a:p>
            <a:r>
              <a:rPr lang="en-US" altLang="zh-CN" dirty="0"/>
              <a:t>Normal clinic</a:t>
            </a:r>
            <a:endParaRPr lang="zh-CN" altLang="en-US" dirty="0"/>
          </a:p>
        </p:txBody>
      </p:sp>
      <p:sp>
        <p:nvSpPr>
          <p:cNvPr id="12" name="文本框 11">
            <a:extLst>
              <a:ext uri="{FF2B5EF4-FFF2-40B4-BE49-F238E27FC236}">
                <a16:creationId xmlns:a16="http://schemas.microsoft.com/office/drawing/2014/main" id="{A88702EC-8B2D-46CE-A15A-E650E8CB4D18}"/>
              </a:ext>
            </a:extLst>
          </p:cNvPr>
          <p:cNvSpPr txBox="1"/>
          <p:nvPr/>
        </p:nvSpPr>
        <p:spPr>
          <a:xfrm>
            <a:off x="8620125" y="2787134"/>
            <a:ext cx="1733550" cy="369332"/>
          </a:xfrm>
          <a:prstGeom prst="rect">
            <a:avLst/>
          </a:prstGeom>
          <a:noFill/>
        </p:spPr>
        <p:txBody>
          <a:bodyPr wrap="square" rtlCol="0">
            <a:spAutoFit/>
          </a:bodyPr>
          <a:lstStyle/>
          <a:p>
            <a:r>
              <a:rPr lang="en-US" altLang="zh-CN" dirty="0"/>
              <a:t>Isolate clinic</a:t>
            </a:r>
            <a:endParaRPr lang="zh-CN" altLang="en-US" dirty="0"/>
          </a:p>
        </p:txBody>
      </p:sp>
    </p:spTree>
    <p:extLst>
      <p:ext uri="{BB962C8B-B14F-4D97-AF65-F5344CB8AC3E}">
        <p14:creationId xmlns:p14="http://schemas.microsoft.com/office/powerpoint/2010/main" val="510000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EBBE10-3FB4-48E1-B021-2A7B589C8C34}"/>
              </a:ext>
            </a:extLst>
          </p:cNvPr>
          <p:cNvSpPr>
            <a:spLocks noGrp="1"/>
          </p:cNvSpPr>
          <p:nvPr>
            <p:ph type="title"/>
          </p:nvPr>
        </p:nvSpPr>
        <p:spPr/>
        <p:txBody>
          <a:bodyPr/>
          <a:lstStyle/>
          <a:p>
            <a:r>
              <a:rPr lang="en-US" altLang="zh-CN" dirty="0"/>
              <a:t>Cleaning rules of normal clinic</a:t>
            </a:r>
            <a:endParaRPr lang="zh-CN" altLang="en-US" dirty="0"/>
          </a:p>
        </p:txBody>
      </p:sp>
      <p:sp>
        <p:nvSpPr>
          <p:cNvPr id="3" name="内容占位符 2">
            <a:extLst>
              <a:ext uri="{FF2B5EF4-FFF2-40B4-BE49-F238E27FC236}">
                <a16:creationId xmlns:a16="http://schemas.microsoft.com/office/drawing/2014/main" id="{E3A22861-CC21-4037-B976-26C2CDCEF33E}"/>
              </a:ext>
            </a:extLst>
          </p:cNvPr>
          <p:cNvSpPr>
            <a:spLocks noGrp="1"/>
          </p:cNvSpPr>
          <p:nvPr>
            <p:ph idx="1"/>
          </p:nvPr>
        </p:nvSpPr>
        <p:spPr>
          <a:xfrm>
            <a:off x="591609" y="1488613"/>
            <a:ext cx="8596668" cy="3880773"/>
          </a:xfrm>
        </p:spPr>
        <p:txBody>
          <a:bodyPr>
            <a:normAutofit/>
          </a:bodyPr>
          <a:lstStyle/>
          <a:p>
            <a:pPr marL="0" indent="0">
              <a:buNone/>
            </a:pPr>
            <a:r>
              <a:rPr lang="en-US" altLang="zh-CN" sz="2400" dirty="0">
                <a:solidFill>
                  <a:srgbClr val="434343"/>
                </a:solidFill>
                <a:latin typeface="Arial" panose="020B0604020202020204" pitchFamily="34" charset="0"/>
              </a:rPr>
              <a:t>A. Air disinfection</a:t>
            </a:r>
          </a:p>
          <a:p>
            <a:pPr marL="457200" indent="-457200">
              <a:buAutoNum type="arabicPeriod"/>
            </a:pPr>
            <a:r>
              <a:rPr lang="en-US" altLang="zh-CN" sz="2400" dirty="0">
                <a:solidFill>
                  <a:srgbClr val="434343"/>
                </a:solidFill>
                <a:latin typeface="Arial" panose="020B0604020202020204" pitchFamily="34" charset="0"/>
              </a:rPr>
              <a:t>Open the window to keep the air fresh.</a:t>
            </a:r>
          </a:p>
          <a:p>
            <a:pPr marL="457200" indent="-457200">
              <a:buAutoNum type="arabicPeriod"/>
            </a:pPr>
            <a:r>
              <a:rPr lang="en-US" altLang="zh-CN" sz="2400" dirty="0">
                <a:solidFill>
                  <a:srgbClr val="434343"/>
                </a:solidFill>
                <a:latin typeface="Arial" panose="020B0604020202020204" pitchFamily="34" charset="0"/>
              </a:rPr>
              <a:t>If there is no people in the clinic, ultraviolet lamps are used for disinfection, twice a day, 60 minutes each time. Start recording time after the light is on for 5 minutes.</a:t>
            </a:r>
          </a:p>
          <a:p>
            <a:pPr marL="457200" indent="-457200">
              <a:buAutoNum type="arabicPeriod"/>
            </a:pPr>
            <a:r>
              <a:rPr lang="en-US" altLang="zh-CN" sz="2400" dirty="0">
                <a:solidFill>
                  <a:srgbClr val="434343"/>
                </a:solidFill>
                <a:latin typeface="Arial" panose="020B0604020202020204" pitchFamily="34" charset="0"/>
              </a:rPr>
              <a:t>Use air disinfectant machine to do air disinfection. Recommend to open it one hour before work, and two hours after work. Four times a day, 2 hours each time. Operate according to the instruction.</a:t>
            </a:r>
          </a:p>
          <a:p>
            <a:pPr marL="0" indent="0">
              <a:buNone/>
            </a:pPr>
            <a:endParaRPr lang="en-US" altLang="zh-CN" sz="2400" dirty="0">
              <a:solidFill>
                <a:srgbClr val="434343"/>
              </a:solidFill>
              <a:latin typeface="Arial" panose="020B0604020202020204" pitchFamily="34" charset="0"/>
            </a:endParaRPr>
          </a:p>
          <a:p>
            <a:pPr marL="0" indent="0">
              <a:buNone/>
            </a:pPr>
            <a:endParaRPr lang="en-US" altLang="zh-CN" sz="2400" dirty="0">
              <a:solidFill>
                <a:srgbClr val="434343"/>
              </a:solidFill>
              <a:latin typeface="Arial" panose="020B0604020202020204" pitchFamily="34" charset="0"/>
            </a:endParaRPr>
          </a:p>
          <a:p>
            <a:pPr marL="0" indent="0">
              <a:buNone/>
            </a:pPr>
            <a:endParaRPr lang="en-US" altLang="zh-CN" sz="2400" dirty="0">
              <a:solidFill>
                <a:srgbClr val="434343"/>
              </a:solidFill>
              <a:latin typeface="Arial" panose="020B0604020202020204" pitchFamily="34" charset="0"/>
            </a:endParaRPr>
          </a:p>
          <a:p>
            <a:pPr marL="0" indent="0">
              <a:buNone/>
            </a:pPr>
            <a:endParaRPr lang="zh-CN" altLang="en-US" sz="2400" dirty="0">
              <a:solidFill>
                <a:srgbClr val="434343"/>
              </a:solidFill>
              <a:latin typeface="Arial" panose="020B0604020202020204" pitchFamily="34" charset="0"/>
            </a:endParaRPr>
          </a:p>
        </p:txBody>
      </p:sp>
    </p:spTree>
    <p:extLst>
      <p:ext uri="{BB962C8B-B14F-4D97-AF65-F5344CB8AC3E}">
        <p14:creationId xmlns:p14="http://schemas.microsoft.com/office/powerpoint/2010/main" val="211330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7A780E-35BD-4112-8F38-707607172C88}"/>
              </a:ext>
            </a:extLst>
          </p:cNvPr>
          <p:cNvSpPr>
            <a:spLocks noGrp="1"/>
          </p:cNvSpPr>
          <p:nvPr>
            <p:ph type="title"/>
          </p:nvPr>
        </p:nvSpPr>
        <p:spPr>
          <a:xfrm>
            <a:off x="553509" y="839789"/>
            <a:ext cx="8596668" cy="1320800"/>
          </a:xfrm>
        </p:spPr>
        <p:txBody>
          <a:bodyPr/>
          <a:lstStyle/>
          <a:p>
            <a:r>
              <a:rPr lang="en-US" altLang="zh-CN" dirty="0"/>
              <a:t>Cleaning rules of normal clinic</a:t>
            </a:r>
            <a:endParaRPr lang="zh-CN" altLang="en-US" dirty="0"/>
          </a:p>
        </p:txBody>
      </p:sp>
      <p:sp>
        <p:nvSpPr>
          <p:cNvPr id="3" name="内容占位符 2">
            <a:extLst>
              <a:ext uri="{FF2B5EF4-FFF2-40B4-BE49-F238E27FC236}">
                <a16:creationId xmlns:a16="http://schemas.microsoft.com/office/drawing/2014/main" id="{00A34233-A96E-4B72-AC22-3D272FC04740}"/>
              </a:ext>
            </a:extLst>
          </p:cNvPr>
          <p:cNvSpPr>
            <a:spLocks noGrp="1"/>
          </p:cNvSpPr>
          <p:nvPr>
            <p:ph idx="1"/>
          </p:nvPr>
        </p:nvSpPr>
        <p:spPr>
          <a:xfrm>
            <a:off x="553509" y="1608139"/>
            <a:ext cx="8596668" cy="4202111"/>
          </a:xfrm>
        </p:spPr>
        <p:txBody>
          <a:bodyPr>
            <a:normAutofit fontScale="92500"/>
          </a:bodyPr>
          <a:lstStyle/>
          <a:p>
            <a:pPr marL="0" indent="0">
              <a:buNone/>
            </a:pPr>
            <a:r>
              <a:rPr lang="en-US" altLang="zh-CN" sz="2400" dirty="0">
                <a:solidFill>
                  <a:srgbClr val="434343"/>
                </a:solidFill>
                <a:latin typeface="Arial" panose="020B0604020202020204" pitchFamily="34" charset="0"/>
              </a:rPr>
              <a:t>B. Environment disinfection</a:t>
            </a:r>
          </a:p>
          <a:p>
            <a:pPr marL="457200" indent="-457200">
              <a:buFont typeface="Wingdings 3" charset="2"/>
              <a:buAutoNum type="arabicPeriod"/>
            </a:pPr>
            <a:r>
              <a:rPr lang="en-US" altLang="zh-CN" sz="2400" dirty="0">
                <a:solidFill>
                  <a:srgbClr val="434343"/>
                </a:solidFill>
                <a:latin typeface="Arial" panose="020B0604020202020204" pitchFamily="34" charset="0"/>
              </a:rPr>
              <a:t>The object surface of the clinic should be wiped with 500g/L chlorine-containing disinfectant at least three times a day. The floor of the clinic should be cleaned with 500g/L chlorine-containing disinfectant first, 30 minutes later, the floor should be cleaned with clear water again, at least three times a day. Pay more attention to the taps, doorknob and things which people touch frequently, if polluted, disinfect immediately. </a:t>
            </a:r>
          </a:p>
          <a:p>
            <a:pPr marL="457200" indent="-457200">
              <a:buFont typeface="Wingdings 3" charset="2"/>
              <a:buAutoNum type="arabicPeriod"/>
            </a:pPr>
            <a:r>
              <a:rPr lang="en-US" altLang="zh-CN" sz="2400" dirty="0">
                <a:solidFill>
                  <a:srgbClr val="434343"/>
                </a:solidFill>
                <a:latin typeface="Arial" panose="020B0604020202020204" pitchFamily="34" charset="0"/>
              </a:rPr>
              <a:t>The restroom should be cleaned with 2000g/L chlorine-containing disinfectant twice a day. If polluted, disinfect immediately. </a:t>
            </a:r>
            <a:endParaRPr lang="zh-CN" altLang="en-US" sz="2400" dirty="0">
              <a:solidFill>
                <a:srgbClr val="434343"/>
              </a:solidFill>
              <a:latin typeface="Arial" panose="020B0604020202020204" pitchFamily="34" charset="0"/>
            </a:endParaRPr>
          </a:p>
        </p:txBody>
      </p:sp>
    </p:spTree>
    <p:extLst>
      <p:ext uri="{BB962C8B-B14F-4D97-AF65-F5344CB8AC3E}">
        <p14:creationId xmlns:p14="http://schemas.microsoft.com/office/powerpoint/2010/main" val="858353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02CBB6-E021-4D8A-99A0-AA3CA2AF82C3}"/>
              </a:ext>
            </a:extLst>
          </p:cNvPr>
          <p:cNvSpPr>
            <a:spLocks noGrp="1"/>
          </p:cNvSpPr>
          <p:nvPr>
            <p:ph type="title"/>
          </p:nvPr>
        </p:nvSpPr>
        <p:spPr>
          <a:xfrm>
            <a:off x="944034" y="1426929"/>
            <a:ext cx="8596668" cy="1320800"/>
          </a:xfrm>
        </p:spPr>
        <p:txBody>
          <a:bodyPr/>
          <a:lstStyle/>
          <a:p>
            <a:r>
              <a:rPr lang="en-US" altLang="zh-CN" dirty="0"/>
              <a:t>Cleaning rules of isolate clinic</a:t>
            </a:r>
            <a:endParaRPr lang="zh-CN" altLang="en-US" dirty="0"/>
          </a:p>
        </p:txBody>
      </p:sp>
      <p:sp>
        <p:nvSpPr>
          <p:cNvPr id="4" name="矩形 3">
            <a:extLst>
              <a:ext uri="{FF2B5EF4-FFF2-40B4-BE49-F238E27FC236}">
                <a16:creationId xmlns:a16="http://schemas.microsoft.com/office/drawing/2014/main" id="{7D9FE4F5-33F1-4FFC-9DDC-98A632C0BBB6}"/>
              </a:ext>
            </a:extLst>
          </p:cNvPr>
          <p:cNvSpPr/>
          <p:nvPr/>
        </p:nvSpPr>
        <p:spPr>
          <a:xfrm>
            <a:off x="1285875" y="2866266"/>
            <a:ext cx="6972300" cy="2564805"/>
          </a:xfrm>
          <a:prstGeom prst="rect">
            <a:avLst/>
          </a:prstGeom>
        </p:spPr>
        <p:txBody>
          <a:bodyPr wrap="square">
            <a:spAutoFit/>
          </a:bodyPr>
          <a:lstStyle/>
          <a:p>
            <a:pPr lvl="0">
              <a:spcBef>
                <a:spcPts val="1000"/>
              </a:spcBef>
              <a:buClr>
                <a:srgbClr val="90C226"/>
              </a:buClr>
              <a:buSzPct val="80000"/>
            </a:pPr>
            <a:r>
              <a:rPr lang="en-US" altLang="zh-CN" sz="2400" dirty="0">
                <a:solidFill>
                  <a:srgbClr val="434343"/>
                </a:solidFill>
                <a:latin typeface="Arial" panose="020B0604020202020204" pitchFamily="34" charset="0"/>
              </a:rPr>
              <a:t>A.  Air disinfection</a:t>
            </a:r>
          </a:p>
          <a:p>
            <a:pPr marL="457200" lvl="0" indent="-457200">
              <a:spcBef>
                <a:spcPts val="1000"/>
              </a:spcBef>
              <a:buClr>
                <a:srgbClr val="90C226"/>
              </a:buClr>
              <a:buSzPct val="80000"/>
              <a:buFont typeface="Wingdings 3" charset="2"/>
              <a:buAutoNum type="arabicPeriod"/>
            </a:pPr>
            <a:r>
              <a:rPr lang="en-US" altLang="zh-CN" sz="2400" dirty="0">
                <a:solidFill>
                  <a:srgbClr val="434343"/>
                </a:solidFill>
                <a:latin typeface="Arial" panose="020B0604020202020204" pitchFamily="34" charset="0"/>
              </a:rPr>
              <a:t>Open the window to keep the air fresh, at least 2-3 times a day, 30 minutes every time.</a:t>
            </a:r>
          </a:p>
          <a:p>
            <a:pPr marL="457200" lvl="0" indent="-457200">
              <a:spcBef>
                <a:spcPts val="1000"/>
              </a:spcBef>
              <a:buClr>
                <a:srgbClr val="90C226"/>
              </a:buClr>
              <a:buSzPct val="80000"/>
              <a:buFont typeface="Wingdings 3" charset="2"/>
              <a:buAutoNum type="arabicPeriod"/>
            </a:pPr>
            <a:r>
              <a:rPr lang="en-US" altLang="zh-CN" sz="2400" dirty="0">
                <a:solidFill>
                  <a:srgbClr val="434343"/>
                </a:solidFill>
                <a:latin typeface="Arial" panose="020B0604020202020204" pitchFamily="34" charset="0"/>
              </a:rPr>
              <a:t>Use air disinfectant machine to do air disinfection, four times a day, 2 hours each time. Operate according to the instruction.</a:t>
            </a:r>
          </a:p>
        </p:txBody>
      </p:sp>
    </p:spTree>
    <p:extLst>
      <p:ext uri="{BB962C8B-B14F-4D97-AF65-F5344CB8AC3E}">
        <p14:creationId xmlns:p14="http://schemas.microsoft.com/office/powerpoint/2010/main" val="28627827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02CBB6-E021-4D8A-99A0-AA3CA2AF82C3}"/>
              </a:ext>
            </a:extLst>
          </p:cNvPr>
          <p:cNvSpPr>
            <a:spLocks noGrp="1"/>
          </p:cNvSpPr>
          <p:nvPr>
            <p:ph type="title"/>
          </p:nvPr>
        </p:nvSpPr>
        <p:spPr>
          <a:xfrm>
            <a:off x="715434" y="302979"/>
            <a:ext cx="8596668" cy="1320800"/>
          </a:xfrm>
        </p:spPr>
        <p:txBody>
          <a:bodyPr/>
          <a:lstStyle/>
          <a:p>
            <a:r>
              <a:rPr lang="en-US" altLang="zh-CN" dirty="0"/>
              <a:t>Cleaning rules of isolate clinic</a:t>
            </a:r>
            <a:endParaRPr lang="zh-CN" altLang="en-US" dirty="0"/>
          </a:p>
        </p:txBody>
      </p:sp>
      <p:sp>
        <p:nvSpPr>
          <p:cNvPr id="5" name="内容占位符 2">
            <a:extLst>
              <a:ext uri="{FF2B5EF4-FFF2-40B4-BE49-F238E27FC236}">
                <a16:creationId xmlns:a16="http://schemas.microsoft.com/office/drawing/2014/main" id="{F2801CB6-C9FC-4CFC-8B2B-1B3B02200760}"/>
              </a:ext>
            </a:extLst>
          </p:cNvPr>
          <p:cNvSpPr>
            <a:spLocks noGrp="1"/>
          </p:cNvSpPr>
          <p:nvPr>
            <p:ph idx="1"/>
          </p:nvPr>
        </p:nvSpPr>
        <p:spPr>
          <a:xfrm>
            <a:off x="429684" y="1327944"/>
            <a:ext cx="8596668" cy="4920456"/>
          </a:xfrm>
        </p:spPr>
        <p:txBody>
          <a:bodyPr>
            <a:normAutofit fontScale="85000" lnSpcReduction="10000"/>
          </a:bodyPr>
          <a:lstStyle/>
          <a:p>
            <a:pPr marL="0" indent="0">
              <a:buNone/>
            </a:pPr>
            <a:r>
              <a:rPr lang="en-US" altLang="zh-CN" sz="2400" dirty="0">
                <a:solidFill>
                  <a:srgbClr val="434343"/>
                </a:solidFill>
                <a:latin typeface="Arial" panose="020B0604020202020204" pitchFamily="34" charset="0"/>
              </a:rPr>
              <a:t>B. Environment disinfection</a:t>
            </a:r>
          </a:p>
          <a:p>
            <a:pPr marL="457200" indent="-457200">
              <a:buFont typeface="Wingdings 3" charset="2"/>
              <a:buAutoNum type="arabicPeriod"/>
            </a:pPr>
            <a:r>
              <a:rPr lang="en-US" altLang="zh-CN" sz="2400" dirty="0">
                <a:solidFill>
                  <a:srgbClr val="434343"/>
                </a:solidFill>
                <a:latin typeface="Arial" panose="020B0604020202020204" pitchFamily="34" charset="0"/>
              </a:rPr>
              <a:t>The object surface of the table, chair, window, cabinet,  door, doorknob, and floor should be cleaned with 1000g/L chlorine-containing disinfectant, twice a day. The floor should be wet cleaned. </a:t>
            </a:r>
          </a:p>
          <a:p>
            <a:pPr marL="457200" indent="-457200">
              <a:buFont typeface="Wingdings 3" charset="2"/>
              <a:buAutoNum type="arabicPeriod"/>
            </a:pPr>
            <a:r>
              <a:rPr lang="en-US" altLang="zh-CN" sz="2400" dirty="0">
                <a:solidFill>
                  <a:srgbClr val="434343"/>
                </a:solidFill>
                <a:latin typeface="Arial" panose="020B0604020202020204" pitchFamily="34" charset="0"/>
              </a:rPr>
              <a:t>All surface of dental chair should be covered with isolating membrane. The places where isolating membrane could not be covered, use disinfectant wet wipes.</a:t>
            </a:r>
          </a:p>
          <a:p>
            <a:pPr marL="457200" indent="-457200">
              <a:buFont typeface="Wingdings 3" charset="2"/>
              <a:buAutoNum type="arabicPeriod"/>
            </a:pPr>
            <a:r>
              <a:rPr lang="en-US" altLang="zh-CN" sz="2400" dirty="0">
                <a:solidFill>
                  <a:srgbClr val="434343"/>
                </a:solidFill>
                <a:latin typeface="Arial" panose="020B0604020202020204" pitchFamily="34" charset="0"/>
              </a:rPr>
              <a:t>If anywhere is polluted by patients’ secretions or vomit, use hygroscopic material to remove the pollution which you can see, then cover the place with 2000g/L chlorine-containing disinfectant for 30 minutes, then wipe the places again. </a:t>
            </a:r>
          </a:p>
          <a:p>
            <a:pPr marL="457200" indent="-457200">
              <a:buFont typeface="Wingdings 3" charset="2"/>
              <a:buAutoNum type="arabicPeriod"/>
            </a:pPr>
            <a:r>
              <a:rPr lang="en-US" altLang="zh-CN" sz="2400" dirty="0">
                <a:solidFill>
                  <a:srgbClr val="434343"/>
                </a:solidFill>
                <a:latin typeface="Arial" panose="020B0604020202020204" pitchFamily="34" charset="0"/>
              </a:rPr>
              <a:t>Suction and spittoon of the dental chair should be flashed with 2000g/L chlorine-containing disinfectant after every patient.</a:t>
            </a:r>
          </a:p>
          <a:p>
            <a:pPr marL="457200" indent="-457200">
              <a:buFont typeface="Wingdings 3" charset="2"/>
              <a:buAutoNum type="arabicPeriod"/>
            </a:pPr>
            <a:r>
              <a:rPr lang="en-US" altLang="zh-CN" sz="2400" dirty="0">
                <a:solidFill>
                  <a:srgbClr val="434343"/>
                </a:solidFill>
                <a:latin typeface="Arial" panose="020B0604020202020204" pitchFamily="34" charset="0"/>
              </a:rPr>
              <a:t>Cleaning and disinfecting tools in different areas should be separated</a:t>
            </a:r>
          </a:p>
          <a:p>
            <a:pPr marL="457200" indent="-457200">
              <a:buFont typeface="Wingdings 3" charset="2"/>
              <a:buAutoNum type="arabicPeriod"/>
            </a:pPr>
            <a:endParaRPr lang="zh-CN" altLang="en-US" sz="2400" dirty="0">
              <a:solidFill>
                <a:srgbClr val="434343"/>
              </a:solidFill>
              <a:latin typeface="Arial" panose="020B0604020202020204" pitchFamily="34" charset="0"/>
            </a:endParaRPr>
          </a:p>
        </p:txBody>
      </p:sp>
    </p:spTree>
    <p:extLst>
      <p:ext uri="{BB962C8B-B14F-4D97-AF65-F5344CB8AC3E}">
        <p14:creationId xmlns:p14="http://schemas.microsoft.com/office/powerpoint/2010/main" val="2090866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02CBB6-E021-4D8A-99A0-AA3CA2AF82C3}"/>
              </a:ext>
            </a:extLst>
          </p:cNvPr>
          <p:cNvSpPr>
            <a:spLocks noGrp="1"/>
          </p:cNvSpPr>
          <p:nvPr>
            <p:ph type="title"/>
          </p:nvPr>
        </p:nvSpPr>
        <p:spPr>
          <a:xfrm>
            <a:off x="715434" y="302979"/>
            <a:ext cx="8596668" cy="1320800"/>
          </a:xfrm>
        </p:spPr>
        <p:txBody>
          <a:bodyPr/>
          <a:lstStyle/>
          <a:p>
            <a:r>
              <a:rPr lang="en-US" altLang="zh-CN" dirty="0"/>
              <a:t>Cleaning rules of isolate clinic</a:t>
            </a:r>
            <a:endParaRPr lang="zh-CN" altLang="en-US" dirty="0"/>
          </a:p>
        </p:txBody>
      </p:sp>
      <p:sp>
        <p:nvSpPr>
          <p:cNvPr id="5" name="内容占位符 2">
            <a:extLst>
              <a:ext uri="{FF2B5EF4-FFF2-40B4-BE49-F238E27FC236}">
                <a16:creationId xmlns:a16="http://schemas.microsoft.com/office/drawing/2014/main" id="{F2801CB6-C9FC-4CFC-8B2B-1B3B02200760}"/>
              </a:ext>
            </a:extLst>
          </p:cNvPr>
          <p:cNvSpPr>
            <a:spLocks noGrp="1"/>
          </p:cNvSpPr>
          <p:nvPr>
            <p:ph idx="1"/>
          </p:nvPr>
        </p:nvSpPr>
        <p:spPr>
          <a:xfrm>
            <a:off x="429684" y="1327944"/>
            <a:ext cx="8596668" cy="4920456"/>
          </a:xfrm>
        </p:spPr>
        <p:txBody>
          <a:bodyPr>
            <a:normAutofit fontScale="92500" lnSpcReduction="20000"/>
          </a:bodyPr>
          <a:lstStyle/>
          <a:p>
            <a:pPr marL="0" indent="0">
              <a:buNone/>
            </a:pPr>
            <a:r>
              <a:rPr lang="en-US" altLang="zh-CN" sz="2400" dirty="0">
                <a:solidFill>
                  <a:srgbClr val="434343"/>
                </a:solidFill>
                <a:latin typeface="Arial" panose="020B0604020202020204" pitchFamily="34" charset="0"/>
              </a:rPr>
              <a:t>C. Goods management</a:t>
            </a:r>
          </a:p>
          <a:p>
            <a:pPr marL="457200" indent="-457200">
              <a:buFont typeface="Wingdings 3" charset="2"/>
              <a:buAutoNum type="arabicPeriod"/>
            </a:pPr>
            <a:r>
              <a:rPr lang="en-US" altLang="zh-CN" sz="2400" dirty="0">
                <a:solidFill>
                  <a:srgbClr val="434343"/>
                </a:solidFill>
                <a:latin typeface="Arial" panose="020B0604020202020204" pitchFamily="34" charset="0"/>
              </a:rPr>
              <a:t>Stethoscope, sphygmomanometer, thermometer should be wiped with 75% alcohol or disinfectant wet wipes immediately after use. </a:t>
            </a:r>
          </a:p>
          <a:p>
            <a:pPr marL="457200" indent="-457200">
              <a:buFont typeface="Wingdings 3" charset="2"/>
              <a:buAutoNum type="arabicPeriod"/>
            </a:pPr>
            <a:r>
              <a:rPr lang="en-US" altLang="zh-CN" sz="2400" dirty="0">
                <a:solidFill>
                  <a:srgbClr val="434343"/>
                </a:solidFill>
                <a:latin typeface="Arial" panose="020B0604020202020204" pitchFamily="34" charset="0"/>
              </a:rPr>
              <a:t>Instruments needing recycle are putted into 1000g/L chlorine-containing disinfectant for 30 minutes immediately after use, and then transferred to recycle containers with covering. Instruments which are not resistant to corrosion, are disinfected with 2% glutaraldehyde for 30 minutes first, then sealed with double blue bags, marked with “Special infected material”,</a:t>
            </a:r>
            <a:r>
              <a:rPr lang="zh-CN" altLang="en-US" sz="2400" dirty="0">
                <a:solidFill>
                  <a:srgbClr val="434343"/>
                </a:solidFill>
                <a:latin typeface="Arial" panose="020B0604020202020204" pitchFamily="34" charset="0"/>
              </a:rPr>
              <a:t> </a:t>
            </a:r>
            <a:r>
              <a:rPr lang="en-US" altLang="zh-CN" sz="2400" dirty="0">
                <a:solidFill>
                  <a:srgbClr val="434343"/>
                </a:solidFill>
                <a:latin typeface="Arial" panose="020B0604020202020204" pitchFamily="34" charset="0"/>
              </a:rPr>
              <a:t>and</a:t>
            </a:r>
            <a:r>
              <a:rPr lang="zh-CN" altLang="en-US" sz="2400" dirty="0">
                <a:solidFill>
                  <a:srgbClr val="434343"/>
                </a:solidFill>
                <a:latin typeface="Arial" panose="020B0604020202020204" pitchFamily="34" charset="0"/>
              </a:rPr>
              <a:t> </a:t>
            </a:r>
            <a:r>
              <a:rPr lang="en-US" altLang="zh-CN" sz="2400" dirty="0">
                <a:solidFill>
                  <a:srgbClr val="434343"/>
                </a:solidFill>
                <a:latin typeface="Arial" panose="020B0604020202020204" pitchFamily="34" charset="0"/>
              </a:rPr>
              <a:t>transferred</a:t>
            </a:r>
            <a:r>
              <a:rPr lang="zh-CN" altLang="en-US" sz="2400" dirty="0">
                <a:solidFill>
                  <a:srgbClr val="434343"/>
                </a:solidFill>
                <a:latin typeface="Arial" panose="020B0604020202020204" pitchFamily="34" charset="0"/>
              </a:rPr>
              <a:t> </a:t>
            </a:r>
            <a:r>
              <a:rPr lang="en-US" altLang="zh-CN" sz="2400" dirty="0">
                <a:solidFill>
                  <a:srgbClr val="434343"/>
                </a:solidFill>
                <a:latin typeface="Arial" panose="020B0604020202020204" pitchFamily="34" charset="0"/>
              </a:rPr>
              <a:t>to</a:t>
            </a:r>
            <a:r>
              <a:rPr lang="zh-CN" altLang="en-US" sz="2400" dirty="0">
                <a:solidFill>
                  <a:srgbClr val="434343"/>
                </a:solidFill>
                <a:latin typeface="Arial" panose="020B0604020202020204" pitchFamily="34" charset="0"/>
              </a:rPr>
              <a:t> </a:t>
            </a:r>
            <a:r>
              <a:rPr lang="en-US" altLang="zh-CN" sz="2400" dirty="0">
                <a:solidFill>
                  <a:srgbClr val="434343"/>
                </a:solidFill>
                <a:latin typeface="Arial" panose="020B0604020202020204" pitchFamily="34" charset="0"/>
              </a:rPr>
              <a:t>sterilization</a:t>
            </a:r>
            <a:r>
              <a:rPr lang="zh-CN" altLang="en-US" sz="2400" dirty="0">
                <a:solidFill>
                  <a:srgbClr val="434343"/>
                </a:solidFill>
                <a:latin typeface="Arial" panose="020B0604020202020204" pitchFamily="34" charset="0"/>
              </a:rPr>
              <a:t> </a:t>
            </a:r>
            <a:r>
              <a:rPr lang="en-US" altLang="zh-CN" sz="2400" dirty="0">
                <a:solidFill>
                  <a:srgbClr val="434343"/>
                </a:solidFill>
                <a:latin typeface="Arial" panose="020B0604020202020204" pitchFamily="34" charset="0"/>
              </a:rPr>
              <a:t>center</a:t>
            </a:r>
            <a:r>
              <a:rPr lang="zh-CN" altLang="en-US" sz="2400" dirty="0">
                <a:solidFill>
                  <a:srgbClr val="434343"/>
                </a:solidFill>
                <a:latin typeface="Arial" panose="020B0604020202020204" pitchFamily="34" charset="0"/>
              </a:rPr>
              <a:t> </a:t>
            </a:r>
            <a:r>
              <a:rPr lang="en-US" altLang="zh-CN" sz="2400" dirty="0">
                <a:solidFill>
                  <a:srgbClr val="434343"/>
                </a:solidFill>
                <a:latin typeface="Arial" panose="020B0604020202020204" pitchFamily="34" charset="0"/>
              </a:rPr>
              <a:t>as</a:t>
            </a:r>
            <a:r>
              <a:rPr lang="zh-CN" altLang="en-US" sz="2400" dirty="0">
                <a:solidFill>
                  <a:srgbClr val="434343"/>
                </a:solidFill>
                <a:latin typeface="Arial" panose="020B0604020202020204" pitchFamily="34" charset="0"/>
              </a:rPr>
              <a:t> </a:t>
            </a:r>
            <a:r>
              <a:rPr lang="en-US" altLang="zh-CN" sz="2400" dirty="0">
                <a:solidFill>
                  <a:srgbClr val="434343"/>
                </a:solidFill>
                <a:latin typeface="Arial" panose="020B0604020202020204" pitchFamily="34" charset="0"/>
              </a:rPr>
              <a:t>soon</a:t>
            </a:r>
            <a:r>
              <a:rPr lang="zh-CN" altLang="en-US" sz="2400" dirty="0">
                <a:solidFill>
                  <a:srgbClr val="434343"/>
                </a:solidFill>
                <a:latin typeface="Arial" panose="020B0604020202020204" pitchFamily="34" charset="0"/>
              </a:rPr>
              <a:t> </a:t>
            </a:r>
            <a:r>
              <a:rPr lang="en-US" altLang="zh-CN" sz="2400" dirty="0">
                <a:solidFill>
                  <a:srgbClr val="434343"/>
                </a:solidFill>
                <a:latin typeface="Arial" panose="020B0604020202020204" pitchFamily="34" charset="0"/>
              </a:rPr>
              <a:t>as</a:t>
            </a:r>
            <a:r>
              <a:rPr lang="zh-CN" altLang="en-US" sz="2400" dirty="0">
                <a:solidFill>
                  <a:srgbClr val="434343"/>
                </a:solidFill>
                <a:latin typeface="Arial" panose="020B0604020202020204" pitchFamily="34" charset="0"/>
              </a:rPr>
              <a:t> </a:t>
            </a:r>
            <a:r>
              <a:rPr lang="en-US" altLang="zh-CN" sz="2400" dirty="0">
                <a:solidFill>
                  <a:srgbClr val="434343"/>
                </a:solidFill>
                <a:latin typeface="Arial" panose="020B0604020202020204" pitchFamily="34" charset="0"/>
              </a:rPr>
              <a:t>possible. Goggle and face shield are putted in special container which has 1000g/L chlorine-containing disinfectant for 30 minutes, then cleaned and dried. The recycle containers are disinfected with 1000g/L chlorine-containing disinfectant for 30 minutes after use, then flushed and dried. </a:t>
            </a:r>
            <a:endParaRPr lang="zh-CN" altLang="en-US" sz="2400" dirty="0">
              <a:solidFill>
                <a:srgbClr val="434343"/>
              </a:solidFill>
              <a:latin typeface="Arial" panose="020B0604020202020204" pitchFamily="34" charset="0"/>
            </a:endParaRPr>
          </a:p>
        </p:txBody>
      </p:sp>
    </p:spTree>
    <p:extLst>
      <p:ext uri="{BB962C8B-B14F-4D97-AF65-F5344CB8AC3E}">
        <p14:creationId xmlns:p14="http://schemas.microsoft.com/office/powerpoint/2010/main" val="3781996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DFE814-261A-4468-9F25-9639E1A33070}"/>
              </a:ext>
            </a:extLst>
          </p:cNvPr>
          <p:cNvSpPr>
            <a:spLocks noGrp="1"/>
          </p:cNvSpPr>
          <p:nvPr>
            <p:ph type="title"/>
          </p:nvPr>
        </p:nvSpPr>
        <p:spPr>
          <a:xfrm>
            <a:off x="677334" y="1483519"/>
            <a:ext cx="8596668" cy="1320800"/>
          </a:xfrm>
        </p:spPr>
        <p:txBody>
          <a:bodyPr/>
          <a:lstStyle/>
          <a:p>
            <a:r>
              <a:rPr lang="en-US" altLang="zh-CN" dirty="0"/>
              <a:t>Cleaning rules of isolate clinic</a:t>
            </a:r>
            <a:endParaRPr lang="zh-CN" altLang="en-US" dirty="0"/>
          </a:p>
        </p:txBody>
      </p:sp>
      <p:sp>
        <p:nvSpPr>
          <p:cNvPr id="4" name="内容占位符 2">
            <a:extLst>
              <a:ext uri="{FF2B5EF4-FFF2-40B4-BE49-F238E27FC236}">
                <a16:creationId xmlns:a16="http://schemas.microsoft.com/office/drawing/2014/main" id="{9DD91737-6048-45F3-AC29-00C86C04B0FE}"/>
              </a:ext>
            </a:extLst>
          </p:cNvPr>
          <p:cNvSpPr txBox="1">
            <a:spLocks/>
          </p:cNvSpPr>
          <p:nvPr/>
        </p:nvSpPr>
        <p:spPr>
          <a:xfrm>
            <a:off x="677334" y="2804319"/>
            <a:ext cx="8596668" cy="49204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altLang="zh-CN" sz="2400" dirty="0">
                <a:solidFill>
                  <a:srgbClr val="434343"/>
                </a:solidFill>
                <a:latin typeface="Arial" panose="020B0604020202020204" pitchFamily="34" charset="0"/>
              </a:rPr>
              <a:t>D. Garbage management</a:t>
            </a:r>
          </a:p>
          <a:p>
            <a:pPr marL="457200" indent="-457200">
              <a:buFont typeface="Wingdings 3" charset="2"/>
              <a:buAutoNum type="arabicPeriod"/>
            </a:pPr>
            <a:r>
              <a:rPr lang="en-US" altLang="zh-CN" sz="2400" dirty="0">
                <a:solidFill>
                  <a:srgbClr val="434343"/>
                </a:solidFill>
                <a:latin typeface="Arial" panose="020B0604020202020204" pitchFamily="34" charset="0"/>
              </a:rPr>
              <a:t>The garbage of COV-19 confirmed or suspected patients should be recognized as infected rubbish, sealed with double yellow bag, marked with “Special infected material” and transferred to garbage room immediately.</a:t>
            </a:r>
          </a:p>
          <a:p>
            <a:pPr marL="457200" indent="-457200">
              <a:buFont typeface="Wingdings 3" charset="2"/>
              <a:buAutoNum type="arabicPeriod"/>
            </a:pPr>
            <a:r>
              <a:rPr lang="en-US" altLang="zh-CN" sz="2400" dirty="0">
                <a:solidFill>
                  <a:srgbClr val="434343"/>
                </a:solidFill>
                <a:latin typeface="Arial" panose="020B0604020202020204" pitchFamily="34" charset="0"/>
              </a:rPr>
              <a:t>All kinds of garbage should be transferred out the clinic within 24 hours.</a:t>
            </a:r>
          </a:p>
        </p:txBody>
      </p:sp>
    </p:spTree>
    <p:extLst>
      <p:ext uri="{BB962C8B-B14F-4D97-AF65-F5344CB8AC3E}">
        <p14:creationId xmlns:p14="http://schemas.microsoft.com/office/powerpoint/2010/main" val="968261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A08B3E3-F7F4-4BAC-AC41-4207AEACF22D}"/>
              </a:ext>
            </a:extLst>
          </p:cNvPr>
          <p:cNvSpPr>
            <a:spLocks noGrp="1"/>
          </p:cNvSpPr>
          <p:nvPr>
            <p:ph type="title"/>
          </p:nvPr>
        </p:nvSpPr>
        <p:spPr>
          <a:xfrm>
            <a:off x="2191809" y="3095625"/>
            <a:ext cx="8596668" cy="1320800"/>
          </a:xfrm>
        </p:spPr>
        <p:txBody>
          <a:bodyPr/>
          <a:lstStyle/>
          <a:p>
            <a:r>
              <a:rPr lang="en-US" altLang="zh-CN" dirty="0"/>
              <a:t>Keep safe and healthy!</a:t>
            </a:r>
            <a:endParaRPr lang="zh-CN" altLang="en-US" dirty="0"/>
          </a:p>
        </p:txBody>
      </p:sp>
    </p:spTree>
    <p:extLst>
      <p:ext uri="{BB962C8B-B14F-4D97-AF65-F5344CB8AC3E}">
        <p14:creationId xmlns:p14="http://schemas.microsoft.com/office/powerpoint/2010/main" val="2267132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6337B6-0925-4D0C-A426-6EF6705F3296}"/>
              </a:ext>
            </a:extLst>
          </p:cNvPr>
          <p:cNvSpPr>
            <a:spLocks noGrp="1"/>
          </p:cNvSpPr>
          <p:nvPr>
            <p:ph type="title"/>
          </p:nvPr>
        </p:nvSpPr>
        <p:spPr>
          <a:xfrm>
            <a:off x="591609" y="286413"/>
            <a:ext cx="8596668" cy="1320800"/>
          </a:xfrm>
        </p:spPr>
        <p:txBody>
          <a:bodyPr/>
          <a:lstStyle/>
          <a:p>
            <a:r>
              <a:rPr lang="en-US" altLang="zh-CN" b="1" dirty="0"/>
              <a:t>Level </a:t>
            </a:r>
            <a:r>
              <a:rPr lang="en-US" altLang="zh-CN" b="1" dirty="0">
                <a:solidFill>
                  <a:srgbClr val="FF0000"/>
                </a:solidFill>
              </a:rPr>
              <a:t>1</a:t>
            </a:r>
            <a:r>
              <a:rPr lang="en-US" altLang="zh-CN" b="1" dirty="0"/>
              <a:t> Barriers</a:t>
            </a:r>
            <a:endParaRPr lang="zh-CN" altLang="en-US" dirty="0"/>
          </a:p>
        </p:txBody>
      </p:sp>
      <p:sp>
        <p:nvSpPr>
          <p:cNvPr id="3" name="内容占位符 2">
            <a:extLst>
              <a:ext uri="{FF2B5EF4-FFF2-40B4-BE49-F238E27FC236}">
                <a16:creationId xmlns:a16="http://schemas.microsoft.com/office/drawing/2014/main" id="{B5B5ACE9-6F5F-4F76-BB0F-89A002D02246}"/>
              </a:ext>
            </a:extLst>
          </p:cNvPr>
          <p:cNvSpPr>
            <a:spLocks noGrp="1"/>
          </p:cNvSpPr>
          <p:nvPr>
            <p:ph idx="1"/>
          </p:nvPr>
        </p:nvSpPr>
        <p:spPr>
          <a:xfrm>
            <a:off x="423221" y="1081753"/>
            <a:ext cx="8596668" cy="3880773"/>
          </a:xfrm>
        </p:spPr>
        <p:txBody>
          <a:bodyPr/>
          <a:lstStyle/>
          <a:p>
            <a:r>
              <a:rPr lang="en-US" altLang="zh-CN" sz="2400" dirty="0">
                <a:solidFill>
                  <a:srgbClr val="434343"/>
                </a:solidFill>
                <a:latin typeface="Arial" panose="020B0604020202020204" pitchFamily="34" charset="0"/>
              </a:rPr>
              <a:t>For people at the front desk</a:t>
            </a:r>
          </a:p>
          <a:p>
            <a:r>
              <a:rPr lang="en-US" altLang="zh-CN" sz="2400" dirty="0">
                <a:solidFill>
                  <a:srgbClr val="434343"/>
                </a:solidFill>
                <a:latin typeface="Arial" panose="020B0604020202020204" pitchFamily="34" charset="0"/>
              </a:rPr>
              <a:t>People should be equipped with disposable surgical masks, cap, working clothes. The gloves , goggle and face shield are optional.</a:t>
            </a:r>
          </a:p>
          <a:p>
            <a:r>
              <a:rPr lang="en-US" altLang="zh-CN" sz="2400" dirty="0">
                <a:solidFill>
                  <a:srgbClr val="434343"/>
                </a:solidFill>
                <a:latin typeface="Arial" panose="020B0604020202020204" pitchFamily="34" charset="0"/>
              </a:rPr>
              <a:t>For example: </a:t>
            </a:r>
          </a:p>
          <a:p>
            <a:endParaRPr lang="zh-CN" altLang="en-US" dirty="0"/>
          </a:p>
        </p:txBody>
      </p:sp>
      <p:pic>
        <p:nvPicPr>
          <p:cNvPr id="5" name="图片 4">
            <a:extLst>
              <a:ext uri="{FF2B5EF4-FFF2-40B4-BE49-F238E27FC236}">
                <a16:creationId xmlns:a16="http://schemas.microsoft.com/office/drawing/2014/main" id="{BD3A3283-B25A-46B3-BCE6-892ED922531F}"/>
              </a:ext>
            </a:extLst>
          </p:cNvPr>
          <p:cNvPicPr>
            <a:picLocks noChangeAspect="1"/>
          </p:cNvPicPr>
          <p:nvPr/>
        </p:nvPicPr>
        <p:blipFill rotWithShape="1">
          <a:blip r:embed="rId2"/>
          <a:srcRect l="14857" r="10381"/>
          <a:stretch/>
        </p:blipFill>
        <p:spPr>
          <a:xfrm>
            <a:off x="3133724" y="2842541"/>
            <a:ext cx="3800475" cy="3829054"/>
          </a:xfrm>
          <a:prstGeom prst="rect">
            <a:avLst/>
          </a:prstGeom>
        </p:spPr>
      </p:pic>
    </p:spTree>
    <p:extLst>
      <p:ext uri="{BB962C8B-B14F-4D97-AF65-F5344CB8AC3E}">
        <p14:creationId xmlns:p14="http://schemas.microsoft.com/office/powerpoint/2010/main" val="2869196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3B845B-5F9E-4B63-93A4-4AC9C4F58306}"/>
              </a:ext>
            </a:extLst>
          </p:cNvPr>
          <p:cNvSpPr>
            <a:spLocks noGrp="1"/>
          </p:cNvSpPr>
          <p:nvPr>
            <p:ph type="title"/>
          </p:nvPr>
        </p:nvSpPr>
        <p:spPr/>
        <p:txBody>
          <a:bodyPr/>
          <a:lstStyle/>
          <a:p>
            <a:r>
              <a:rPr lang="en-US" altLang="zh-CN" b="1" dirty="0"/>
              <a:t>Level </a:t>
            </a:r>
            <a:r>
              <a:rPr lang="en-US" altLang="zh-CN" b="1" dirty="0">
                <a:solidFill>
                  <a:srgbClr val="FF0000"/>
                </a:solidFill>
              </a:rPr>
              <a:t>2</a:t>
            </a:r>
            <a:r>
              <a:rPr lang="en-US" altLang="zh-CN" b="1" dirty="0"/>
              <a:t> Barriers</a:t>
            </a:r>
            <a:endParaRPr lang="zh-CN" altLang="en-US" dirty="0"/>
          </a:p>
        </p:txBody>
      </p:sp>
      <p:sp>
        <p:nvSpPr>
          <p:cNvPr id="4" name="矩形 3">
            <a:extLst>
              <a:ext uri="{FF2B5EF4-FFF2-40B4-BE49-F238E27FC236}">
                <a16:creationId xmlns:a16="http://schemas.microsoft.com/office/drawing/2014/main" id="{468A21B7-3C6D-4BD2-9217-143E0BB1843C}"/>
              </a:ext>
            </a:extLst>
          </p:cNvPr>
          <p:cNvSpPr/>
          <p:nvPr/>
        </p:nvSpPr>
        <p:spPr>
          <a:xfrm>
            <a:off x="677334" y="1527175"/>
            <a:ext cx="9191625" cy="2195473"/>
          </a:xfrm>
          <a:prstGeom prst="rect">
            <a:avLst/>
          </a:prstGeom>
        </p:spPr>
        <p:txBody>
          <a:bodyPr wrap="square">
            <a:spAutoFit/>
          </a:bodyPr>
          <a:lstStyle/>
          <a:p>
            <a:pPr marL="342900" lvl="0" indent="-342900">
              <a:spcBef>
                <a:spcPts val="1000"/>
              </a:spcBef>
              <a:buClr>
                <a:schemeClr val="accent1"/>
              </a:buClr>
              <a:buSzPct val="80000"/>
              <a:buFont typeface="Wingdings 3" charset="2"/>
              <a:buChar char=""/>
            </a:pPr>
            <a:r>
              <a:rPr lang="en-US" altLang="zh-CN" sz="2400" dirty="0">
                <a:solidFill>
                  <a:srgbClr val="434343"/>
                </a:solidFill>
                <a:latin typeface="Arial" panose="020B0604020202020204" pitchFamily="34" charset="0"/>
              </a:rPr>
              <a:t>For people in the normal clinic to do oral examinations and dental procedures which don’t produce droplets and/or aerosols</a:t>
            </a:r>
          </a:p>
          <a:p>
            <a:pPr marL="342900" lvl="0" indent="-342900">
              <a:spcBef>
                <a:spcPts val="1000"/>
              </a:spcBef>
              <a:buClr>
                <a:schemeClr val="accent1"/>
              </a:buClr>
              <a:buSzPct val="80000"/>
              <a:buFont typeface="Wingdings 3" charset="2"/>
              <a:buChar char=""/>
            </a:pPr>
            <a:r>
              <a:rPr lang="en-US" altLang="zh-CN" sz="2400" dirty="0">
                <a:solidFill>
                  <a:srgbClr val="434343"/>
                </a:solidFill>
                <a:latin typeface="Arial" panose="020B0604020202020204" pitchFamily="34" charset="0"/>
              </a:rPr>
              <a:t>People should be equipped with disposable N95 masks, gloves, cap, shoe cover, goggle, face shield, and gowns.</a:t>
            </a:r>
          </a:p>
          <a:p>
            <a:pPr marL="342900" lvl="0" indent="-342900">
              <a:spcBef>
                <a:spcPts val="1000"/>
              </a:spcBef>
              <a:buClr>
                <a:schemeClr val="accent1"/>
              </a:buClr>
              <a:buSzPct val="80000"/>
              <a:buFont typeface="Wingdings 3" charset="2"/>
              <a:buChar char=""/>
            </a:pPr>
            <a:r>
              <a:rPr lang="en-US" altLang="zh-CN" sz="2400" dirty="0">
                <a:solidFill>
                  <a:srgbClr val="434343"/>
                </a:solidFill>
                <a:latin typeface="Arial" panose="020B0604020202020204" pitchFamily="34" charset="0"/>
              </a:rPr>
              <a:t>For example: </a:t>
            </a:r>
          </a:p>
        </p:txBody>
      </p:sp>
      <p:pic>
        <p:nvPicPr>
          <p:cNvPr id="6" name="图片 5">
            <a:extLst>
              <a:ext uri="{FF2B5EF4-FFF2-40B4-BE49-F238E27FC236}">
                <a16:creationId xmlns:a16="http://schemas.microsoft.com/office/drawing/2014/main" id="{206188CF-8AD5-4F03-9C9F-8F5AAEA26485}"/>
              </a:ext>
            </a:extLst>
          </p:cNvPr>
          <p:cNvPicPr>
            <a:picLocks noChangeAspect="1"/>
          </p:cNvPicPr>
          <p:nvPr/>
        </p:nvPicPr>
        <p:blipFill>
          <a:blip r:embed="rId2"/>
          <a:stretch>
            <a:fillRect/>
          </a:stretch>
        </p:blipFill>
        <p:spPr>
          <a:xfrm>
            <a:off x="3432810" y="3903266"/>
            <a:ext cx="1021842" cy="2838450"/>
          </a:xfrm>
          <a:prstGeom prst="rect">
            <a:avLst/>
          </a:prstGeom>
        </p:spPr>
      </p:pic>
      <p:pic>
        <p:nvPicPr>
          <p:cNvPr id="8" name="图片 7">
            <a:extLst>
              <a:ext uri="{FF2B5EF4-FFF2-40B4-BE49-F238E27FC236}">
                <a16:creationId xmlns:a16="http://schemas.microsoft.com/office/drawing/2014/main" id="{4CBEA2A8-BC48-4050-9F56-89286C4EA072}"/>
              </a:ext>
            </a:extLst>
          </p:cNvPr>
          <p:cNvPicPr>
            <a:picLocks noChangeAspect="1"/>
          </p:cNvPicPr>
          <p:nvPr/>
        </p:nvPicPr>
        <p:blipFill>
          <a:blip r:embed="rId3"/>
          <a:stretch>
            <a:fillRect/>
          </a:stretch>
        </p:blipFill>
        <p:spPr>
          <a:xfrm>
            <a:off x="4887711" y="3894932"/>
            <a:ext cx="3795713" cy="2846784"/>
          </a:xfrm>
          <a:prstGeom prst="rect">
            <a:avLst/>
          </a:prstGeom>
        </p:spPr>
      </p:pic>
    </p:spTree>
    <p:extLst>
      <p:ext uri="{BB962C8B-B14F-4D97-AF65-F5344CB8AC3E}">
        <p14:creationId xmlns:p14="http://schemas.microsoft.com/office/powerpoint/2010/main" val="280677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7504F6-623D-4D88-964E-45EB2304CCD6}"/>
              </a:ext>
            </a:extLst>
          </p:cNvPr>
          <p:cNvSpPr>
            <a:spLocks noGrp="1"/>
          </p:cNvSpPr>
          <p:nvPr>
            <p:ph type="title"/>
          </p:nvPr>
        </p:nvSpPr>
        <p:spPr/>
        <p:txBody>
          <a:bodyPr/>
          <a:lstStyle/>
          <a:p>
            <a:r>
              <a:rPr lang="en-US" altLang="zh-CN" b="1" dirty="0"/>
              <a:t>Level </a:t>
            </a:r>
            <a:r>
              <a:rPr lang="en-US" altLang="zh-CN" b="1" dirty="0">
                <a:solidFill>
                  <a:srgbClr val="FF0000"/>
                </a:solidFill>
              </a:rPr>
              <a:t>3</a:t>
            </a:r>
            <a:r>
              <a:rPr lang="en-US" altLang="zh-CN" b="1" dirty="0"/>
              <a:t> Barriers</a:t>
            </a:r>
            <a:endParaRPr lang="zh-CN" altLang="en-US" dirty="0"/>
          </a:p>
        </p:txBody>
      </p:sp>
      <p:sp>
        <p:nvSpPr>
          <p:cNvPr id="4" name="矩形 3">
            <a:extLst>
              <a:ext uri="{FF2B5EF4-FFF2-40B4-BE49-F238E27FC236}">
                <a16:creationId xmlns:a16="http://schemas.microsoft.com/office/drawing/2014/main" id="{593C57FF-32BB-49DD-A492-D45BE5656C4B}"/>
              </a:ext>
            </a:extLst>
          </p:cNvPr>
          <p:cNvSpPr/>
          <p:nvPr/>
        </p:nvSpPr>
        <p:spPr>
          <a:xfrm>
            <a:off x="800100" y="1418193"/>
            <a:ext cx="8473902" cy="5657959"/>
          </a:xfrm>
          <a:prstGeom prst="rect">
            <a:avLst/>
          </a:prstGeom>
        </p:spPr>
        <p:txBody>
          <a:bodyPr wrap="square">
            <a:spAutoFit/>
          </a:bodyPr>
          <a:lstStyle/>
          <a:p>
            <a:pPr marL="342900" lvl="0" indent="-342900">
              <a:spcBef>
                <a:spcPts val="1000"/>
              </a:spcBef>
              <a:buClr>
                <a:schemeClr val="accent1"/>
              </a:buClr>
              <a:buSzPct val="80000"/>
              <a:buFont typeface="Wingdings 3" charset="2"/>
              <a:buChar char=""/>
            </a:pPr>
            <a:r>
              <a:rPr lang="en-US" altLang="zh-CN" sz="2400" dirty="0">
                <a:solidFill>
                  <a:srgbClr val="434343"/>
                </a:solidFill>
                <a:latin typeface="Arial" panose="020B0604020202020204" pitchFamily="34" charset="0"/>
              </a:rPr>
              <a:t>For people in the isolated clinic room where does oral examination and treat patients with fever, or who had answered “yes” to any of four questions on the questionnaire, or needing dental procedures producing droplets and/or aerosols.</a:t>
            </a:r>
          </a:p>
          <a:p>
            <a:pPr algn="just">
              <a:lnSpc>
                <a:spcPct val="150000"/>
              </a:lnSpc>
              <a:spcAft>
                <a:spcPts val="0"/>
              </a:spcAft>
            </a:pPr>
            <a:r>
              <a:rPr lang="en-US" altLang="zh-CN" dirty="0">
                <a:latin typeface="Times New Roman" panose="02020603050405020304" pitchFamily="18" charset="0"/>
                <a:ea typeface="宋体" panose="02010600030101010101" pitchFamily="2" charset="-122"/>
                <a:cs typeface="Times New Roman" panose="02020603050405020304" pitchFamily="18" charset="0"/>
              </a:rPr>
              <a:t>The questionnaire consisted of the following four questions:</a:t>
            </a:r>
            <a:endParaRPr lang="zh-CN" altLang="zh-CN" sz="16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spcAft>
                <a:spcPts val="0"/>
              </a:spcAft>
              <a:buFont typeface="+mj-lt"/>
              <a:buAutoNum type="arabicPeriod"/>
            </a:pPr>
            <a:r>
              <a:rPr lang="en-US" altLang="zh-CN" dirty="0">
                <a:latin typeface="Times New Roman" panose="02020603050405020304" pitchFamily="18" charset="0"/>
                <a:ea typeface="宋体" panose="02010600030101010101" pitchFamily="2" charset="-122"/>
                <a:cs typeface="Times New Roman" panose="02020603050405020304" pitchFamily="18" charset="0"/>
              </a:rPr>
              <a:t>Are you a confirmed or suspected COVID-19 patient who has recovered after treatment?</a:t>
            </a:r>
            <a:endParaRPr lang="zh-CN" altLang="zh-CN" sz="16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spcAft>
                <a:spcPts val="0"/>
              </a:spcAft>
              <a:buFont typeface="+mj-lt"/>
              <a:buAutoNum type="arabicPeriod"/>
            </a:pPr>
            <a:r>
              <a:rPr lang="en-US" altLang="zh-CN" dirty="0">
                <a:latin typeface="Times New Roman" panose="02020603050405020304" pitchFamily="18" charset="0"/>
                <a:ea typeface="宋体" panose="02010600030101010101" pitchFamily="2" charset="-122"/>
                <a:cs typeface="Times New Roman" panose="02020603050405020304" pitchFamily="18" charset="0"/>
              </a:rPr>
              <a:t>Are you a confirmed or suspected COVID-19 patient with no symptoms?</a:t>
            </a:r>
            <a:endParaRPr lang="zh-CN" altLang="zh-CN" sz="16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spcAft>
                <a:spcPts val="0"/>
              </a:spcAft>
              <a:buFont typeface="+mj-lt"/>
              <a:buAutoNum type="arabicPeriod"/>
            </a:pPr>
            <a:r>
              <a:rPr lang="en-US" altLang="zh-CN" dirty="0">
                <a:latin typeface="Times New Roman" panose="02020603050405020304" pitchFamily="18" charset="0"/>
                <a:ea typeface="宋体" panose="02010600030101010101" pitchFamily="2" charset="-122"/>
                <a:cs typeface="Times New Roman" panose="02020603050405020304" pitchFamily="18" charset="0"/>
              </a:rPr>
              <a:t>Have you recently been showing COVID-19 symptoms? (optional) Such as: fever, cough, fatigue, vomiting, et cetera.</a:t>
            </a:r>
            <a:endParaRPr lang="zh-CN" altLang="zh-CN" sz="16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lgn="just">
              <a:lnSpc>
                <a:spcPct val="150000"/>
              </a:lnSpc>
              <a:spcAft>
                <a:spcPts val="0"/>
              </a:spcAft>
              <a:buFont typeface="+mj-lt"/>
              <a:buAutoNum type="arabicPeriod"/>
            </a:pPr>
            <a:r>
              <a:rPr lang="en-US" altLang="zh-CN" dirty="0">
                <a:latin typeface="Times New Roman" panose="02020603050405020304" pitchFamily="18" charset="0"/>
                <a:ea typeface="宋体" panose="02010600030101010101" pitchFamily="2" charset="-122"/>
                <a:cs typeface="Times New Roman" panose="02020603050405020304" pitchFamily="18" charset="0"/>
              </a:rPr>
              <a:t>Have you been in contact with confirmed or suspected COVID-19 patients recently?</a:t>
            </a:r>
            <a:endParaRPr lang="zh-CN" altLang="zh-CN" sz="1600" dirty="0">
              <a:latin typeface="Calibri" panose="020F0502020204030204" pitchFamily="34" charset="0"/>
              <a:ea typeface="宋体" panose="02010600030101010101" pitchFamily="2" charset="-122"/>
              <a:cs typeface="Times New Roman" panose="02020603050405020304" pitchFamily="18" charset="0"/>
            </a:endParaRPr>
          </a:p>
          <a:p>
            <a:pPr marL="342900" lvl="0" indent="-342900">
              <a:spcBef>
                <a:spcPts val="1000"/>
              </a:spcBef>
              <a:buClr>
                <a:srgbClr val="90C226"/>
              </a:buClr>
              <a:buSzPct val="80000"/>
              <a:buFont typeface="Wingdings 3" charset="2"/>
              <a:buChar char=""/>
            </a:pPr>
            <a:endParaRPr lang="en-US" altLang="zh-CN" dirty="0">
              <a:solidFill>
                <a:prstClr val="black">
                  <a:lumMod val="75000"/>
                  <a:lumOff val="25000"/>
                </a:prstClr>
              </a:solidFill>
            </a:endParaRPr>
          </a:p>
          <a:p>
            <a:pPr marL="342900" lvl="0" indent="-342900">
              <a:spcBef>
                <a:spcPts val="1000"/>
              </a:spcBef>
              <a:buClr>
                <a:srgbClr val="90C226"/>
              </a:buClr>
              <a:buSzPct val="80000"/>
              <a:buFont typeface="Wingdings 3" charset="2"/>
              <a:buChar char=""/>
            </a:pPr>
            <a:endParaRPr lang="en-US" altLang="zh-CN" dirty="0">
              <a:solidFill>
                <a:prstClr val="black">
                  <a:lumMod val="75000"/>
                  <a:lumOff val="25000"/>
                </a:prstClr>
              </a:solidFill>
            </a:endParaRPr>
          </a:p>
        </p:txBody>
      </p:sp>
    </p:spTree>
    <p:extLst>
      <p:ext uri="{BB962C8B-B14F-4D97-AF65-F5344CB8AC3E}">
        <p14:creationId xmlns:p14="http://schemas.microsoft.com/office/powerpoint/2010/main" val="517142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8C8937-8CBD-471B-959B-F8ABCEB0A274}"/>
              </a:ext>
            </a:extLst>
          </p:cNvPr>
          <p:cNvSpPr>
            <a:spLocks noGrp="1"/>
          </p:cNvSpPr>
          <p:nvPr>
            <p:ph type="title"/>
          </p:nvPr>
        </p:nvSpPr>
        <p:spPr>
          <a:xfrm>
            <a:off x="629709" y="246724"/>
            <a:ext cx="8596668" cy="1320800"/>
          </a:xfrm>
        </p:spPr>
        <p:txBody>
          <a:bodyPr/>
          <a:lstStyle/>
          <a:p>
            <a:r>
              <a:rPr lang="en-US" altLang="zh-CN" b="1" dirty="0"/>
              <a:t>Level </a:t>
            </a:r>
            <a:r>
              <a:rPr lang="en-US" altLang="zh-CN" b="1" dirty="0">
                <a:solidFill>
                  <a:srgbClr val="FF0000"/>
                </a:solidFill>
              </a:rPr>
              <a:t>3</a:t>
            </a:r>
            <a:r>
              <a:rPr lang="en-US" altLang="zh-CN" b="1" dirty="0"/>
              <a:t> Barriers</a:t>
            </a:r>
            <a:endParaRPr lang="zh-CN" altLang="en-US" dirty="0"/>
          </a:p>
        </p:txBody>
      </p:sp>
      <p:sp>
        <p:nvSpPr>
          <p:cNvPr id="3" name="内容占位符 2">
            <a:extLst>
              <a:ext uri="{FF2B5EF4-FFF2-40B4-BE49-F238E27FC236}">
                <a16:creationId xmlns:a16="http://schemas.microsoft.com/office/drawing/2014/main" id="{7547CB14-DE16-43C5-B397-9E7B13222622}"/>
              </a:ext>
            </a:extLst>
          </p:cNvPr>
          <p:cNvSpPr>
            <a:spLocks noGrp="1"/>
          </p:cNvSpPr>
          <p:nvPr>
            <p:ph idx="1"/>
          </p:nvPr>
        </p:nvSpPr>
        <p:spPr>
          <a:xfrm>
            <a:off x="357891" y="1033910"/>
            <a:ext cx="8596668" cy="3880773"/>
          </a:xfrm>
        </p:spPr>
        <p:txBody>
          <a:bodyPr/>
          <a:lstStyle/>
          <a:p>
            <a:r>
              <a:rPr lang="en-US" altLang="zh-CN" sz="2400" dirty="0">
                <a:solidFill>
                  <a:srgbClr val="434343"/>
                </a:solidFill>
                <a:latin typeface="Arial" panose="020B0604020202020204" pitchFamily="34" charset="0"/>
              </a:rPr>
              <a:t>People should be equipped with disposable N95 masks, gloves, cap, shoe cover, , goggle, face shield, and protective suit.</a:t>
            </a:r>
          </a:p>
          <a:p>
            <a:r>
              <a:rPr lang="en-US" altLang="zh-CN" sz="2400" dirty="0">
                <a:solidFill>
                  <a:srgbClr val="434343"/>
                </a:solidFill>
                <a:latin typeface="Arial" panose="020B0604020202020204" pitchFamily="34" charset="0"/>
              </a:rPr>
              <a:t>For example:</a:t>
            </a:r>
            <a:r>
              <a:rPr lang="en-US" altLang="zh-CN" sz="2400" dirty="0">
                <a:solidFill>
                  <a:prstClr val="black">
                    <a:lumMod val="75000"/>
                    <a:lumOff val="25000"/>
                  </a:prstClr>
                </a:solidFill>
              </a:rPr>
              <a:t> </a:t>
            </a:r>
          </a:p>
          <a:p>
            <a:pPr marL="0" indent="0">
              <a:buNone/>
            </a:pPr>
            <a:endParaRPr lang="zh-CN" altLang="en-US" dirty="0"/>
          </a:p>
        </p:txBody>
      </p:sp>
      <p:pic>
        <p:nvPicPr>
          <p:cNvPr id="5" name="图片 4">
            <a:extLst>
              <a:ext uri="{FF2B5EF4-FFF2-40B4-BE49-F238E27FC236}">
                <a16:creationId xmlns:a16="http://schemas.microsoft.com/office/drawing/2014/main" id="{F8B10671-0DCB-405E-BC4A-0A2637F4FA28}"/>
              </a:ext>
            </a:extLst>
          </p:cNvPr>
          <p:cNvPicPr>
            <a:picLocks noChangeAspect="1"/>
          </p:cNvPicPr>
          <p:nvPr/>
        </p:nvPicPr>
        <p:blipFill>
          <a:blip r:embed="rId2"/>
          <a:stretch>
            <a:fillRect/>
          </a:stretch>
        </p:blipFill>
        <p:spPr>
          <a:xfrm>
            <a:off x="1476527" y="2874783"/>
            <a:ext cx="2910579" cy="3880773"/>
          </a:xfrm>
          <a:prstGeom prst="rect">
            <a:avLst/>
          </a:prstGeom>
        </p:spPr>
      </p:pic>
      <p:pic>
        <p:nvPicPr>
          <p:cNvPr id="7" name="图片 6">
            <a:extLst>
              <a:ext uri="{FF2B5EF4-FFF2-40B4-BE49-F238E27FC236}">
                <a16:creationId xmlns:a16="http://schemas.microsoft.com/office/drawing/2014/main" id="{503BACCE-CB0C-4837-BBDA-903CB2B63A05}"/>
              </a:ext>
            </a:extLst>
          </p:cNvPr>
          <p:cNvPicPr>
            <a:picLocks noChangeAspect="1"/>
          </p:cNvPicPr>
          <p:nvPr/>
        </p:nvPicPr>
        <p:blipFill>
          <a:blip r:embed="rId3"/>
          <a:stretch>
            <a:fillRect/>
          </a:stretch>
        </p:blipFill>
        <p:spPr>
          <a:xfrm>
            <a:off x="4575175" y="2974297"/>
            <a:ext cx="4330700" cy="3636979"/>
          </a:xfrm>
          <a:prstGeom prst="rect">
            <a:avLst/>
          </a:prstGeom>
        </p:spPr>
      </p:pic>
    </p:spTree>
    <p:extLst>
      <p:ext uri="{BB962C8B-B14F-4D97-AF65-F5344CB8AC3E}">
        <p14:creationId xmlns:p14="http://schemas.microsoft.com/office/powerpoint/2010/main" val="922534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A39768-9B31-4C14-9A0D-BDDC1E94319A}"/>
              </a:ext>
            </a:extLst>
          </p:cNvPr>
          <p:cNvSpPr>
            <a:spLocks noGrp="1"/>
          </p:cNvSpPr>
          <p:nvPr>
            <p:ph type="title"/>
          </p:nvPr>
        </p:nvSpPr>
        <p:spPr>
          <a:xfrm>
            <a:off x="658284" y="323850"/>
            <a:ext cx="8596668" cy="1320800"/>
          </a:xfrm>
        </p:spPr>
        <p:txBody>
          <a:bodyPr/>
          <a:lstStyle/>
          <a:p>
            <a:r>
              <a:rPr lang="en-US" altLang="zh-CN" b="1" dirty="0"/>
              <a:t>Level </a:t>
            </a:r>
            <a:r>
              <a:rPr lang="en-US" altLang="zh-CN" b="1" dirty="0">
                <a:solidFill>
                  <a:srgbClr val="FF0000"/>
                </a:solidFill>
              </a:rPr>
              <a:t>3</a:t>
            </a:r>
            <a:r>
              <a:rPr lang="en-US" altLang="zh-CN" b="1" dirty="0"/>
              <a:t> Barriers</a:t>
            </a:r>
            <a:endParaRPr lang="zh-CN" altLang="en-US" dirty="0"/>
          </a:p>
        </p:txBody>
      </p:sp>
      <p:sp>
        <p:nvSpPr>
          <p:cNvPr id="3" name="内容占位符 2">
            <a:extLst>
              <a:ext uri="{FF2B5EF4-FFF2-40B4-BE49-F238E27FC236}">
                <a16:creationId xmlns:a16="http://schemas.microsoft.com/office/drawing/2014/main" id="{810A4CA5-CD40-4EEF-9220-3B9205F9B660}"/>
              </a:ext>
            </a:extLst>
          </p:cNvPr>
          <p:cNvSpPr>
            <a:spLocks noGrp="1"/>
          </p:cNvSpPr>
          <p:nvPr>
            <p:ph idx="1"/>
          </p:nvPr>
        </p:nvSpPr>
        <p:spPr>
          <a:xfrm>
            <a:off x="410634" y="1117138"/>
            <a:ext cx="8596668" cy="3880773"/>
          </a:xfrm>
        </p:spPr>
        <p:txBody>
          <a:bodyPr/>
          <a:lstStyle/>
          <a:p>
            <a:r>
              <a:rPr lang="en-US" altLang="zh-CN" b="1" dirty="0"/>
              <a:t> </a:t>
            </a:r>
            <a:r>
              <a:rPr lang="en-US" altLang="zh-CN" sz="2400" dirty="0">
                <a:solidFill>
                  <a:srgbClr val="434343"/>
                </a:solidFill>
                <a:latin typeface="Arial" panose="020B0604020202020204" pitchFamily="34" charset="0"/>
              </a:rPr>
              <a:t>The aspirator to reduce the risk of droplets and/or aerosols has been used recently.</a:t>
            </a:r>
          </a:p>
          <a:p>
            <a:r>
              <a:rPr lang="en-US" altLang="zh-CN" sz="2400" dirty="0">
                <a:solidFill>
                  <a:srgbClr val="434343"/>
                </a:solidFill>
                <a:latin typeface="Arial" panose="020B0604020202020204" pitchFamily="34" charset="0"/>
              </a:rPr>
              <a:t>In some general hospitals where they have enough PPE resource, they will use caps which can provide positive airflow to do endodontic treatments.</a:t>
            </a:r>
            <a:endParaRPr lang="zh-CN" altLang="en-US" sz="2400" dirty="0">
              <a:solidFill>
                <a:srgbClr val="434343"/>
              </a:solidFill>
              <a:latin typeface="Arial" panose="020B0604020202020204" pitchFamily="34" charset="0"/>
            </a:endParaRPr>
          </a:p>
        </p:txBody>
      </p:sp>
      <p:pic>
        <p:nvPicPr>
          <p:cNvPr id="5" name="图片 4">
            <a:extLst>
              <a:ext uri="{FF2B5EF4-FFF2-40B4-BE49-F238E27FC236}">
                <a16:creationId xmlns:a16="http://schemas.microsoft.com/office/drawing/2014/main" id="{1FB627F3-A2EC-43B9-8A3C-65923F8D7E9D}"/>
              </a:ext>
            </a:extLst>
          </p:cNvPr>
          <p:cNvPicPr>
            <a:picLocks noChangeAspect="1"/>
          </p:cNvPicPr>
          <p:nvPr/>
        </p:nvPicPr>
        <p:blipFill>
          <a:blip r:embed="rId2"/>
          <a:stretch>
            <a:fillRect/>
          </a:stretch>
        </p:blipFill>
        <p:spPr>
          <a:xfrm>
            <a:off x="2020682" y="3291586"/>
            <a:ext cx="1822314" cy="3242564"/>
          </a:xfrm>
          <a:prstGeom prst="rect">
            <a:avLst/>
          </a:prstGeom>
        </p:spPr>
      </p:pic>
      <p:pic>
        <p:nvPicPr>
          <p:cNvPr id="7" name="图片 6">
            <a:extLst>
              <a:ext uri="{FF2B5EF4-FFF2-40B4-BE49-F238E27FC236}">
                <a16:creationId xmlns:a16="http://schemas.microsoft.com/office/drawing/2014/main" id="{D337437B-7311-4829-BD7C-FE1A060644A5}"/>
              </a:ext>
            </a:extLst>
          </p:cNvPr>
          <p:cNvPicPr>
            <a:picLocks noChangeAspect="1"/>
          </p:cNvPicPr>
          <p:nvPr/>
        </p:nvPicPr>
        <p:blipFill>
          <a:blip r:embed="rId3"/>
          <a:stretch>
            <a:fillRect/>
          </a:stretch>
        </p:blipFill>
        <p:spPr>
          <a:xfrm>
            <a:off x="5254228" y="3264884"/>
            <a:ext cx="1544985" cy="3295967"/>
          </a:xfrm>
          <a:prstGeom prst="rect">
            <a:avLst/>
          </a:prstGeom>
        </p:spPr>
      </p:pic>
    </p:spTree>
    <p:extLst>
      <p:ext uri="{BB962C8B-B14F-4D97-AF65-F5344CB8AC3E}">
        <p14:creationId xmlns:p14="http://schemas.microsoft.com/office/powerpoint/2010/main" val="2799362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622FE-4B4E-4D19-AB46-B31709286D0C}"/>
              </a:ext>
            </a:extLst>
          </p:cNvPr>
          <p:cNvSpPr>
            <a:spLocks noGrp="1"/>
          </p:cNvSpPr>
          <p:nvPr>
            <p:ph type="title"/>
          </p:nvPr>
        </p:nvSpPr>
        <p:spPr>
          <a:xfrm>
            <a:off x="744009" y="1019175"/>
            <a:ext cx="8596668" cy="1320800"/>
          </a:xfrm>
        </p:spPr>
        <p:txBody>
          <a:bodyPr/>
          <a:lstStyle/>
          <a:p>
            <a:r>
              <a:rPr lang="en-US" altLang="zh-CN" dirty="0"/>
              <a:t>Some tips for work and preventing infection</a:t>
            </a:r>
            <a:endParaRPr lang="zh-CN" altLang="en-US" dirty="0"/>
          </a:p>
        </p:txBody>
      </p:sp>
      <p:sp>
        <p:nvSpPr>
          <p:cNvPr id="3" name="内容占位符 2">
            <a:extLst>
              <a:ext uri="{FF2B5EF4-FFF2-40B4-BE49-F238E27FC236}">
                <a16:creationId xmlns:a16="http://schemas.microsoft.com/office/drawing/2014/main" id="{B7357226-A3C7-4F32-9F18-CE5837745174}"/>
              </a:ext>
            </a:extLst>
          </p:cNvPr>
          <p:cNvSpPr>
            <a:spLocks noGrp="1"/>
          </p:cNvSpPr>
          <p:nvPr>
            <p:ph idx="1"/>
          </p:nvPr>
        </p:nvSpPr>
        <p:spPr>
          <a:xfrm>
            <a:off x="744009" y="2713039"/>
            <a:ext cx="8596668" cy="3880773"/>
          </a:xfrm>
        </p:spPr>
        <p:txBody>
          <a:bodyPr/>
          <a:lstStyle/>
          <a:p>
            <a:r>
              <a:rPr lang="en-US" altLang="zh-CN" sz="2400" dirty="0">
                <a:solidFill>
                  <a:srgbClr val="434343"/>
                </a:solidFill>
                <a:latin typeface="Arial" panose="020B0604020202020204" pitchFamily="34" charset="0"/>
              </a:rPr>
              <a:t>Divide clean area and polluted area in the clinic</a:t>
            </a:r>
          </a:p>
          <a:p>
            <a:r>
              <a:rPr lang="en-US" altLang="zh-CN" sz="2400" dirty="0">
                <a:solidFill>
                  <a:srgbClr val="434343"/>
                </a:solidFill>
                <a:latin typeface="Arial" panose="020B0604020202020204" pitchFamily="34" charset="0"/>
              </a:rPr>
              <a:t>Divide Entry and Exit for patients and Entry and Exit for health workers</a:t>
            </a:r>
          </a:p>
          <a:p>
            <a:r>
              <a:rPr lang="en-US" altLang="zh-CN" sz="2400" dirty="0">
                <a:solidFill>
                  <a:srgbClr val="434343"/>
                </a:solidFill>
                <a:latin typeface="Arial" panose="020B0604020202020204" pitchFamily="34" charset="0"/>
              </a:rPr>
              <a:t>Divide rest room for patients and Entry and rest room for health workers</a:t>
            </a:r>
            <a:endParaRPr lang="zh-CN" altLang="en-US" sz="2400" dirty="0">
              <a:solidFill>
                <a:srgbClr val="434343"/>
              </a:solidFill>
              <a:latin typeface="Arial" panose="020B0604020202020204" pitchFamily="34" charset="0"/>
            </a:endParaRPr>
          </a:p>
          <a:p>
            <a:pPr marL="0" indent="0">
              <a:buNone/>
            </a:pPr>
            <a:endParaRPr lang="zh-CN" altLang="en-US" sz="2400" dirty="0"/>
          </a:p>
        </p:txBody>
      </p:sp>
    </p:spTree>
    <p:extLst>
      <p:ext uri="{BB962C8B-B14F-4D97-AF65-F5344CB8AC3E}">
        <p14:creationId xmlns:p14="http://schemas.microsoft.com/office/powerpoint/2010/main" val="4234749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372CB1-720D-490A-AEBA-C71FD7675E41}"/>
              </a:ext>
            </a:extLst>
          </p:cNvPr>
          <p:cNvSpPr>
            <a:spLocks noGrp="1"/>
          </p:cNvSpPr>
          <p:nvPr>
            <p:ph type="title"/>
          </p:nvPr>
        </p:nvSpPr>
        <p:spPr/>
        <p:txBody>
          <a:bodyPr/>
          <a:lstStyle/>
          <a:p>
            <a:r>
              <a:rPr lang="en-US" altLang="zh-CN" dirty="0"/>
              <a:t>Some tips for work and preventing infection</a:t>
            </a:r>
            <a:endParaRPr lang="zh-CN" altLang="en-US" dirty="0"/>
          </a:p>
        </p:txBody>
      </p:sp>
      <p:sp>
        <p:nvSpPr>
          <p:cNvPr id="3" name="内容占位符 2">
            <a:extLst>
              <a:ext uri="{FF2B5EF4-FFF2-40B4-BE49-F238E27FC236}">
                <a16:creationId xmlns:a16="http://schemas.microsoft.com/office/drawing/2014/main" id="{4E3188A0-D455-4561-A8A1-574F554C1C88}"/>
              </a:ext>
            </a:extLst>
          </p:cNvPr>
          <p:cNvSpPr>
            <a:spLocks noGrp="1"/>
          </p:cNvSpPr>
          <p:nvPr>
            <p:ph idx="1"/>
          </p:nvPr>
        </p:nvSpPr>
        <p:spPr/>
        <p:txBody>
          <a:bodyPr/>
          <a:lstStyle/>
          <a:p>
            <a:r>
              <a:rPr lang="en-US" altLang="zh-CN" sz="2400" dirty="0"/>
              <a:t>Green area are clean area and Red area are</a:t>
            </a:r>
          </a:p>
          <a:p>
            <a:r>
              <a:rPr lang="en-US" altLang="zh-CN" sz="2400" dirty="0"/>
              <a:t>People in polluted area have red stickers on gowns to remind them not to enter clean area with polluted PPE.</a:t>
            </a:r>
          </a:p>
          <a:p>
            <a:pPr marL="0" indent="0">
              <a:buNone/>
            </a:pPr>
            <a:endParaRPr lang="zh-CN" altLang="en-US" sz="2400" dirty="0"/>
          </a:p>
        </p:txBody>
      </p:sp>
      <p:pic>
        <p:nvPicPr>
          <p:cNvPr id="5" name="图片 4">
            <a:extLst>
              <a:ext uri="{FF2B5EF4-FFF2-40B4-BE49-F238E27FC236}">
                <a16:creationId xmlns:a16="http://schemas.microsoft.com/office/drawing/2014/main" id="{B950CE6B-2C26-4437-8CE7-3298F3FCBE11}"/>
              </a:ext>
            </a:extLst>
          </p:cNvPr>
          <p:cNvPicPr>
            <a:picLocks noChangeAspect="1"/>
          </p:cNvPicPr>
          <p:nvPr/>
        </p:nvPicPr>
        <p:blipFill>
          <a:blip r:embed="rId2"/>
          <a:stretch>
            <a:fillRect/>
          </a:stretch>
        </p:blipFill>
        <p:spPr>
          <a:xfrm>
            <a:off x="1409700" y="3733269"/>
            <a:ext cx="3771900" cy="2828925"/>
          </a:xfrm>
          <a:prstGeom prst="rect">
            <a:avLst/>
          </a:prstGeom>
        </p:spPr>
      </p:pic>
      <p:pic>
        <p:nvPicPr>
          <p:cNvPr id="7" name="图片 6">
            <a:extLst>
              <a:ext uri="{FF2B5EF4-FFF2-40B4-BE49-F238E27FC236}">
                <a16:creationId xmlns:a16="http://schemas.microsoft.com/office/drawing/2014/main" id="{9A3F96DB-1287-48C3-A4BB-3E9CD634B4EB}"/>
              </a:ext>
            </a:extLst>
          </p:cNvPr>
          <p:cNvPicPr>
            <a:picLocks noChangeAspect="1"/>
          </p:cNvPicPr>
          <p:nvPr/>
        </p:nvPicPr>
        <p:blipFill>
          <a:blip r:embed="rId3"/>
          <a:stretch>
            <a:fillRect/>
          </a:stretch>
        </p:blipFill>
        <p:spPr>
          <a:xfrm>
            <a:off x="5624512" y="3627964"/>
            <a:ext cx="1709738" cy="3039534"/>
          </a:xfrm>
          <a:prstGeom prst="rect">
            <a:avLst/>
          </a:prstGeom>
        </p:spPr>
      </p:pic>
    </p:spTree>
    <p:extLst>
      <p:ext uri="{BB962C8B-B14F-4D97-AF65-F5344CB8AC3E}">
        <p14:creationId xmlns:p14="http://schemas.microsoft.com/office/powerpoint/2010/main" val="2300566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21746F-A540-4C52-B191-A29CEC6CC131}"/>
              </a:ext>
            </a:extLst>
          </p:cNvPr>
          <p:cNvSpPr>
            <a:spLocks noGrp="1"/>
          </p:cNvSpPr>
          <p:nvPr>
            <p:ph type="title"/>
          </p:nvPr>
        </p:nvSpPr>
        <p:spPr/>
        <p:txBody>
          <a:bodyPr/>
          <a:lstStyle/>
          <a:p>
            <a:r>
              <a:rPr lang="en-US" altLang="zh-CN" dirty="0"/>
              <a:t>Some tips for work and preventing infection</a:t>
            </a:r>
            <a:endParaRPr lang="zh-CN" altLang="en-US" dirty="0"/>
          </a:p>
        </p:txBody>
      </p:sp>
      <p:sp>
        <p:nvSpPr>
          <p:cNvPr id="3" name="内容占位符 2">
            <a:extLst>
              <a:ext uri="{FF2B5EF4-FFF2-40B4-BE49-F238E27FC236}">
                <a16:creationId xmlns:a16="http://schemas.microsoft.com/office/drawing/2014/main" id="{8D514010-C411-4C0B-B729-CF4625355D70}"/>
              </a:ext>
            </a:extLst>
          </p:cNvPr>
          <p:cNvSpPr>
            <a:spLocks noGrp="1"/>
          </p:cNvSpPr>
          <p:nvPr>
            <p:ph idx="1"/>
          </p:nvPr>
        </p:nvSpPr>
        <p:spPr/>
        <p:txBody>
          <a:bodyPr>
            <a:normAutofit lnSpcReduction="10000"/>
          </a:bodyPr>
          <a:lstStyle/>
          <a:p>
            <a:r>
              <a:rPr lang="en-US" altLang="zh-CN" sz="2400" dirty="0">
                <a:solidFill>
                  <a:srgbClr val="434343"/>
                </a:solidFill>
                <a:latin typeface="Arial" panose="020B0604020202020204" pitchFamily="34" charset="0"/>
              </a:rPr>
              <a:t>Goggles are very important to prevent COV-19 infection. However, it’s very easy to get fog which prevents us to see clear, even 3M brand. To prevent the goggles from fogging up, we usually use liquid soap to wipe the inner and outer faces of the goggle without washing, then we use dry paper tissue to wipe the faces again; if it’s still easy to have fog, on this basis, we will use iodophor to wipe the faces of goggles, and clean the iodophor with dry paper tissue again, it will work. Or you can choose to use iodophor spay on the faces of the goggles, and let it dry naturally, it can also prevent fogging up.</a:t>
            </a:r>
            <a:endParaRPr lang="zh-CN" altLang="en-US" sz="2400" dirty="0">
              <a:solidFill>
                <a:srgbClr val="434343"/>
              </a:solidFill>
              <a:latin typeface="Arial" panose="020B0604020202020204" pitchFamily="34" charset="0"/>
            </a:endParaRPr>
          </a:p>
        </p:txBody>
      </p:sp>
    </p:spTree>
    <p:extLst>
      <p:ext uri="{BB962C8B-B14F-4D97-AF65-F5344CB8AC3E}">
        <p14:creationId xmlns:p14="http://schemas.microsoft.com/office/powerpoint/2010/main" val="1969689843"/>
      </p:ext>
    </p:extLst>
  </p:cSld>
  <p:clrMapOvr>
    <a:masterClrMapping/>
  </p:clrMapOvr>
</p:sld>
</file>

<file path=ppt/theme/theme1.xml><?xml version="1.0" encoding="utf-8"?>
<a:theme xmlns:a="http://schemas.openxmlformats.org/drawingml/2006/main" name="平面">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207</TotalTime>
  <Words>1139</Words>
  <Application>Microsoft Macintosh PowerPoint</Application>
  <PresentationFormat>Widescreen</PresentationFormat>
  <Paragraphs>66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Times New Roman</vt:lpstr>
      <vt:lpstr>Trebuchet MS</vt:lpstr>
      <vt:lpstr>Wingdings 3</vt:lpstr>
      <vt:lpstr>平面</vt:lpstr>
      <vt:lpstr>PPE PART</vt:lpstr>
      <vt:lpstr>Level 1 Barriers</vt:lpstr>
      <vt:lpstr>Level 2 Barriers</vt:lpstr>
      <vt:lpstr>Level 3 Barriers</vt:lpstr>
      <vt:lpstr>Level 3 Barriers</vt:lpstr>
      <vt:lpstr>Level 3 Barriers</vt:lpstr>
      <vt:lpstr>Some tips for work and preventing infection</vt:lpstr>
      <vt:lpstr>Some tips for work and preventing infection</vt:lpstr>
      <vt:lpstr>Some tips for work and preventing infection</vt:lpstr>
      <vt:lpstr>Clinic setting and disinfection part</vt:lpstr>
      <vt:lpstr>The setting of normal clinic and isolate clinic</vt:lpstr>
      <vt:lpstr>Cleaning rules of normal clinic</vt:lpstr>
      <vt:lpstr>Cleaning rules of normal clinic</vt:lpstr>
      <vt:lpstr>Cleaning rules of isolate clinic</vt:lpstr>
      <vt:lpstr>Cleaning rules of isolate clinic</vt:lpstr>
      <vt:lpstr>Cleaning rules of isolate clinic</vt:lpstr>
      <vt:lpstr>Cleaning rules of isolate clinic</vt:lpstr>
      <vt:lpstr>Keep safe and healthy!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PPE PART</dc:title>
  <dc:creator>Zhao Dan</dc:creator>
  <cp:lastModifiedBy>Blaine Cleghorn</cp:lastModifiedBy>
  <cp:revision>30</cp:revision>
  <dcterms:created xsi:type="dcterms:W3CDTF">2020-04-23T06:46:17Z</dcterms:created>
  <dcterms:modified xsi:type="dcterms:W3CDTF">2020-04-23T17:54:37Z</dcterms:modified>
</cp:coreProperties>
</file>